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0" r:id="rId15"/>
    <p:sldId id="261" r:id="rId16"/>
    <p:sldId id="262" r:id="rId17"/>
    <p:sldId id="263" r:id="rId18"/>
    <p:sldId id="264" r:id="rId19"/>
    <p:sldId id="265" r:id="rId20"/>
  </p:sldIdLst>
  <p:sldSz cx="18288000" cy="10287000"/>
  <p:notesSz cx="6858000" cy="9144000"/>
  <p:embeddedFontLs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Source Han Sans KR Medium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Bold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60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7CFBA-437D-4415-A539-573DEAD4489A}" type="datetimeFigureOut">
              <a:rPr lang="ko-KR" altLang="en-US" smtClean="0"/>
              <a:t>2025-08-20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86F77-6FDB-474D-ACAF-5F8173DB4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5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86F77-6FDB-474D-ACAF-5F8173DB41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04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86F77-6FDB-474D-ACAF-5F8173DB41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21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1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ko-KR" alt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스터디 발표</a:t>
            </a:r>
            <a:endParaRPr lang="en-US" sz="7197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18909" y="3803743"/>
            <a:ext cx="205018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REACT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463794"/>
            <a:ext cx="14859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2025.08.20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18575"/>
            <a:ext cx="17068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센터 강현규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B99F9-8257-32CD-6DA6-DBF236D3E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488EFF6-4770-B1C5-F5C6-3B38224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49" y="2464318"/>
            <a:ext cx="7032038" cy="391463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3A33FB5-550F-00E7-6BB9-036B6595EB74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6BAD04D-1CAE-849A-0AD7-804B33D47E61}"/>
              </a:ext>
            </a:extLst>
          </p:cNvPr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F5D67B1-061E-53D7-C964-96640A74F41F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097DFA0-B0FA-CD73-6B7B-7A267324B40B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9EF81F3-4B54-D8B6-1FC8-5067B8502C7C}"/>
              </a:ext>
            </a:extLst>
          </p:cNvPr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F7D445D-6767-AA39-F14D-C1DE837B95A6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D4FAA299-E85B-57C0-C8F6-3B71E9ADDCFC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182AD588-43F6-E421-DE4C-E8743AE6078F}"/>
              </a:ext>
            </a:extLst>
          </p:cNvPr>
          <p:cNvSpPr txBox="1"/>
          <p:nvPr/>
        </p:nvSpPr>
        <p:spPr>
          <a:xfrm>
            <a:off x="3840618" y="6925788"/>
            <a:ext cx="2407782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useReducer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089A2F4-B38B-4FC5-5546-EE9A42CC90CE}"/>
              </a:ext>
            </a:extLst>
          </p:cNvPr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90DF26E-2D67-7F07-0D8C-B478FC072859}"/>
              </a:ext>
            </a:extLst>
          </p:cNvPr>
          <p:cNvSpPr txBox="1"/>
          <p:nvPr/>
        </p:nvSpPr>
        <p:spPr>
          <a:xfrm>
            <a:off x="1901607" y="7808928"/>
            <a:ext cx="7013793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useReducer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useState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의 심화 버전으로 볼 수 있음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상태 업데이트 로직이 복잡하거나 여러 타입의 업데이트를 체계적으로 관리할 때 유용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A5AC9D5-20AA-164E-AA48-F51F25B9A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94" y="2464318"/>
            <a:ext cx="7032038" cy="3914632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F303A531-2528-4F5C-7F05-AB365B60F0D7}"/>
              </a:ext>
            </a:extLst>
          </p:cNvPr>
          <p:cNvSpPr txBox="1"/>
          <p:nvPr/>
        </p:nvSpPr>
        <p:spPr>
          <a:xfrm>
            <a:off x="9144000" y="2019300"/>
            <a:ext cx="6197667" cy="80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state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현재 상태 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(ex. state)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dispatch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상태를 변경하기 위한 함수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reducer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(state, action) =&gt;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newState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형태의 순수 함수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장점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복잡한 상태 관리에 유리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여러 개의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useState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를 쓰는 대신 하나의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useReducer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로 통합 관리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업데이트 로직이 분리됨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컴포넌트 안에 상태 변경 로직이 흩어지지 않고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reducer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함수 안에 모여 관리됨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주의사항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단순한 상태는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useState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가 더 적합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상태가 단순하면 굳이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useReducer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까지 쓸 필요 없음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고려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dispatch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가 호출되면 상태가 바뀌고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일어납니다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활용</a:t>
            </a:r>
            <a:endParaRPr lang="en-US" altLang="ko-KR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Redux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와 유사한 패턴을 컴포넌트 단위에서 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BF193-8DD4-79A6-19D0-6AAD69E2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49" y="2459247"/>
            <a:ext cx="7012720" cy="39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4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9185F-21F4-91CA-FAE3-22B8C69A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7">
            <a:extLst>
              <a:ext uri="{FF2B5EF4-FFF2-40B4-BE49-F238E27FC236}">
                <a16:creationId xmlns:a16="http://schemas.microsoft.com/office/drawing/2014/main" id="{A5A5E2E7-CD6B-4194-4453-E96255535AB1}"/>
              </a:ext>
            </a:extLst>
          </p:cNvPr>
          <p:cNvGrpSpPr/>
          <p:nvPr/>
        </p:nvGrpSpPr>
        <p:grpSpPr>
          <a:xfrm>
            <a:off x="4724400" y="6807328"/>
            <a:ext cx="2247971" cy="698372"/>
            <a:chOff x="0" y="0"/>
            <a:chExt cx="592058" cy="183933"/>
          </a:xfrm>
        </p:grpSpPr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F4EB97D-19B3-8DA8-A318-1B0EB504EC95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BC1EA5BA-F681-4A54-A9FF-C77E9DD8DEC1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7">
            <a:extLst>
              <a:ext uri="{FF2B5EF4-FFF2-40B4-BE49-F238E27FC236}">
                <a16:creationId xmlns:a16="http://schemas.microsoft.com/office/drawing/2014/main" id="{487AC002-162E-0756-FE3B-2ACA6A77A90F}"/>
              </a:ext>
            </a:extLst>
          </p:cNvPr>
          <p:cNvGrpSpPr/>
          <p:nvPr/>
        </p:nvGrpSpPr>
        <p:grpSpPr>
          <a:xfrm>
            <a:off x="3200400" y="6807820"/>
            <a:ext cx="2247971" cy="698372"/>
            <a:chOff x="0" y="0"/>
            <a:chExt cx="592058" cy="183933"/>
          </a:xfrm>
        </p:grpSpPr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F22401CF-FCB9-1800-F84A-9A0700BADABF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4A06922-A604-6D56-3313-9B1DE871A344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451AC6D-C7B7-B70B-908C-AE9C083D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49" y="2464318"/>
            <a:ext cx="7032038" cy="391463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48A3B8F5-CFA4-9E67-F1A6-585FCE456992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B4AC300-C4AF-33A1-0802-8CE624E3F9B7}"/>
              </a:ext>
            </a:extLst>
          </p:cNvPr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96257C7-399E-6C94-703C-7834D266F157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504FC2A-6451-1829-2CD5-4DE7F368EC84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9B88B79-FC38-4347-E5C9-07AE5D34F0A1}"/>
              </a:ext>
            </a:extLst>
          </p:cNvPr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2C85096-3570-9867-3F3A-A2A889635AC9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BA7C604-DD12-4192-E5B1-DB154866AB51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92567D4C-5EC4-87A5-6C5C-C7DA71DB7D95}"/>
              </a:ext>
            </a:extLst>
          </p:cNvPr>
          <p:cNvSpPr txBox="1"/>
          <p:nvPr/>
        </p:nvSpPr>
        <p:spPr>
          <a:xfrm>
            <a:off x="2405650" y="6925788"/>
            <a:ext cx="536675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useImperativeHandle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2836872-790B-4865-E298-7A47C2757306}"/>
              </a:ext>
            </a:extLst>
          </p:cNvPr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EB00A05-8940-83B6-1567-CC5EB2CCF263}"/>
              </a:ext>
            </a:extLst>
          </p:cNvPr>
          <p:cNvSpPr txBox="1"/>
          <p:nvPr/>
        </p:nvSpPr>
        <p:spPr>
          <a:xfrm>
            <a:off x="1985131" y="7808928"/>
            <a:ext cx="6197667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useImperativeHandle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은 부모 컴포넌트가 자식 컴포넌트의 특정 기능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(DOM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메서드나 커스텀 메서드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을 직접 제어할 수 있게 만드는 훅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9188F228-1490-3147-3D44-BDC3A989F942}"/>
              </a:ext>
            </a:extLst>
          </p:cNvPr>
          <p:cNvSpPr txBox="1"/>
          <p:nvPr/>
        </p:nvSpPr>
        <p:spPr>
          <a:xfrm>
            <a:off x="9366465" y="5215064"/>
            <a:ext cx="6197667" cy="458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forwardRef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와 함께 사용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자식 컴포넌트 내부 동작을 부모가 명령형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(Imperative)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으로 호출 가능하게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해줌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장점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캡슐화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+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필요 기능만 노출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DOM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조작 가능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forwardRef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와 세트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useImperativeHandle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은 단독으로 쓸 수 없고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반드시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forwardRef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와 함께 써야 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활용</a:t>
            </a:r>
            <a:endParaRPr lang="en-US" altLang="ko-KR" sz="20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모달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open/close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제어 등 특정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UI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동작 노출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C0B7E03-53F2-4A14-8824-9E3D8E0F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49" y="2460094"/>
            <a:ext cx="7032038" cy="39188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FB1841-4A3B-9E75-AC61-09DF239C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60094"/>
            <a:ext cx="705901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6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FC4AC3-2E74-2703-30E4-A6691C88F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7">
            <a:extLst>
              <a:ext uri="{FF2B5EF4-FFF2-40B4-BE49-F238E27FC236}">
                <a16:creationId xmlns:a16="http://schemas.microsoft.com/office/drawing/2014/main" id="{DBCEA686-6FCC-2A58-E480-7CD138A0FA2C}"/>
              </a:ext>
            </a:extLst>
          </p:cNvPr>
          <p:cNvGrpSpPr/>
          <p:nvPr/>
        </p:nvGrpSpPr>
        <p:grpSpPr>
          <a:xfrm>
            <a:off x="4229029" y="6810362"/>
            <a:ext cx="2247971" cy="698372"/>
            <a:chOff x="0" y="0"/>
            <a:chExt cx="592058" cy="183933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ABA280BE-E662-87C7-9751-010D40E19A8D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713EE04B-87F4-666E-8D73-B12F299EE3AC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F388D1BC-25AC-1023-AEAE-1090A96FD9FE}"/>
              </a:ext>
            </a:extLst>
          </p:cNvPr>
          <p:cNvGrpSpPr/>
          <p:nvPr/>
        </p:nvGrpSpPr>
        <p:grpSpPr>
          <a:xfrm>
            <a:off x="3505702" y="6811552"/>
            <a:ext cx="2247971" cy="698372"/>
            <a:chOff x="0" y="0"/>
            <a:chExt cx="592058" cy="183933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42B84C5E-2F09-DB45-8A1E-F9F6CD0883D0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19">
              <a:extLst>
                <a:ext uri="{FF2B5EF4-FFF2-40B4-BE49-F238E27FC236}">
                  <a16:creationId xmlns:a16="http://schemas.microsoft.com/office/drawing/2014/main" id="{A19FCBBE-B4C3-A5CF-5577-2D05DF54000A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A0BA807-9534-D95B-607C-1E5F9420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49" y="2464318"/>
            <a:ext cx="7032038" cy="391463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900B399D-EFC4-D137-BF89-43D1745CC1E3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3162C90-92B1-F483-F73D-BFD542A31A40}"/>
              </a:ext>
            </a:extLst>
          </p:cNvPr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4694ECC-58F6-FD59-757E-74C350C13C53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FC1EB0-906F-ECF1-03C4-CB27E99B20FE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CA8BFD9-502F-D883-9D28-1306D772F3F8}"/>
              </a:ext>
            </a:extLst>
          </p:cNvPr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870879B-5A76-B317-5644-D110D4A11E37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D0A8889-9ABC-1951-D6C8-66CFB894374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FD78EEF7-F3D2-7DB9-2BC9-6B2B71775CA9}"/>
              </a:ext>
            </a:extLst>
          </p:cNvPr>
          <p:cNvSpPr txBox="1"/>
          <p:nvPr/>
        </p:nvSpPr>
        <p:spPr>
          <a:xfrm>
            <a:off x="3581400" y="6925788"/>
            <a:ext cx="2864982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useLayoutEffect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4DA79BF-7621-8267-FEC5-8D78B7BA3B42}"/>
              </a:ext>
            </a:extLst>
          </p:cNvPr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75F2559-0EBB-5206-718C-0F889C08EED0}"/>
              </a:ext>
            </a:extLst>
          </p:cNvPr>
          <p:cNvSpPr txBox="1"/>
          <p:nvPr/>
        </p:nvSpPr>
        <p:spPr>
          <a:xfrm>
            <a:off x="1985131" y="7808928"/>
            <a:ext cx="6197667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useLayoutEffect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useEffect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와 거의 동일하지만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실행 시점이 다릅니다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5DEB959-CFC6-29A1-2F56-96E8D3B8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94" y="2464318"/>
            <a:ext cx="7032038" cy="3914632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C00150C2-6AF7-4402-4260-5824FA3DE95A}"/>
              </a:ext>
            </a:extLst>
          </p:cNvPr>
          <p:cNvSpPr txBox="1"/>
          <p:nvPr/>
        </p:nvSpPr>
        <p:spPr>
          <a:xfrm>
            <a:off x="9366465" y="2062062"/>
            <a:ext cx="6197667" cy="5741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실행 순서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1.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컴포넌트 렌더링 →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DOM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업데이트 완료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2.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useLayoutEffect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실행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브라우저가 화면을 그리기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(Paint)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전에 동기적으로 실행됨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4.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이후에 화면이 사용자에게 보임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반면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useEffect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브라우저가 화면을 그린 뒤 비동기적으로 실행됩니다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➡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따라서 화면 깜빡임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(Flash)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방지나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DOM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치수 계산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즉각적인 레이아웃 수정 같은 경우에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useLayoutEffect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가 필요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주의사항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렌더링 차단 가능 → 꼭 필요할 때만 사용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1E23875-FDAF-3DF2-A230-5ED9F62AF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694" y="2464318"/>
            <a:ext cx="7013793" cy="39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9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E7DBA-D5CF-3B9D-3DDD-18E95EF77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7">
            <a:extLst>
              <a:ext uri="{FF2B5EF4-FFF2-40B4-BE49-F238E27FC236}">
                <a16:creationId xmlns:a16="http://schemas.microsoft.com/office/drawing/2014/main" id="{0FC4874E-FAB2-3648-3321-4C5A85DFF122}"/>
              </a:ext>
            </a:extLst>
          </p:cNvPr>
          <p:cNvGrpSpPr/>
          <p:nvPr/>
        </p:nvGrpSpPr>
        <p:grpSpPr>
          <a:xfrm>
            <a:off x="3861945" y="6807820"/>
            <a:ext cx="2247971" cy="698372"/>
            <a:chOff x="0" y="0"/>
            <a:chExt cx="592058" cy="183933"/>
          </a:xfrm>
        </p:grpSpPr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77F89694-C792-AF9A-A73E-AC6F51CBC705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A4329024-4D91-56B7-7255-823506BE8053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id="{7163514B-8B09-D2A3-E4E5-1F2CAC8FDEA0}"/>
              </a:ext>
            </a:extLst>
          </p:cNvPr>
          <p:cNvGrpSpPr/>
          <p:nvPr/>
        </p:nvGrpSpPr>
        <p:grpSpPr>
          <a:xfrm>
            <a:off x="4305229" y="6811552"/>
            <a:ext cx="2247971" cy="698372"/>
            <a:chOff x="0" y="0"/>
            <a:chExt cx="592058" cy="183933"/>
          </a:xfrm>
        </p:grpSpPr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D9A11F3-3AAA-91E9-3F83-1F891BBA2C39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25C5025B-F9AA-350B-919C-3983A853E581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D21A52B9-E36C-9364-CA2B-3667FA557585}"/>
              </a:ext>
            </a:extLst>
          </p:cNvPr>
          <p:cNvGrpSpPr/>
          <p:nvPr/>
        </p:nvGrpSpPr>
        <p:grpSpPr>
          <a:xfrm>
            <a:off x="3505200" y="6807820"/>
            <a:ext cx="2247971" cy="698372"/>
            <a:chOff x="0" y="0"/>
            <a:chExt cx="592058" cy="183933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E78FA232-BD10-0EC6-6BC6-9FB2154A0E16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19">
              <a:extLst>
                <a:ext uri="{FF2B5EF4-FFF2-40B4-BE49-F238E27FC236}">
                  <a16:creationId xmlns:a16="http://schemas.microsoft.com/office/drawing/2014/main" id="{F6E67858-2618-6360-B360-7272A4F68A69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518B0B53-A0B2-C34B-F120-3D6ADBCBFA86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B088D43-B9B4-102E-1714-EBE25CD29965}"/>
              </a:ext>
            </a:extLst>
          </p:cNvPr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244C0EA-522F-6BD8-1154-F5355716CD6D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604A7BF-94B0-A980-72D0-22810BEDF46F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3CE42A3-37A9-1CEC-10AB-82FAC205B44C}"/>
              </a:ext>
            </a:extLst>
          </p:cNvPr>
          <p:cNvGrpSpPr/>
          <p:nvPr/>
        </p:nvGrpSpPr>
        <p:grpSpPr>
          <a:xfrm>
            <a:off x="4343400" y="6811552"/>
            <a:ext cx="2247971" cy="698372"/>
            <a:chOff x="0" y="0"/>
            <a:chExt cx="592058" cy="18393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DDDAF8B-318E-E061-BC3C-0A63E7029D5C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BBF0933-FAB3-E28B-FE52-372F03BA7775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BF87AB82-9CBF-0CFF-9116-852980BA46D6}"/>
              </a:ext>
            </a:extLst>
          </p:cNvPr>
          <p:cNvSpPr txBox="1"/>
          <p:nvPr/>
        </p:nvSpPr>
        <p:spPr>
          <a:xfrm>
            <a:off x="3276600" y="6925788"/>
            <a:ext cx="3626982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useDebugValue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D9B6093-25C9-3AD8-BFD8-7982C4528885}"/>
              </a:ext>
            </a:extLst>
          </p:cNvPr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0E0E3CE-E3D7-F84C-4AC1-530B2325711B}"/>
              </a:ext>
            </a:extLst>
          </p:cNvPr>
          <p:cNvSpPr txBox="1"/>
          <p:nvPr/>
        </p:nvSpPr>
        <p:spPr>
          <a:xfrm>
            <a:off x="1985131" y="7808928"/>
            <a:ext cx="6603356" cy="739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useDebugValue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커스텀 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(custom hook)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을 디버깅할 때 개발자 도구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(React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DevTools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에 추가 정보를 표시해주는 훅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0BAC71B2-7441-8389-649E-4027A8446BAB}"/>
              </a:ext>
            </a:extLst>
          </p:cNvPr>
          <p:cNvSpPr txBox="1"/>
          <p:nvPr/>
        </p:nvSpPr>
        <p:spPr>
          <a:xfrm>
            <a:off x="9366465" y="2062062"/>
            <a:ext cx="6197667" cy="804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특징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커스텀 훅의 상태 가독성 향상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DevTools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에서 단순히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true/false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같은 값만 보이는 게 아니라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의미 있는 문자열로 표현 가능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조건부 로깅 가능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값이 무거울 때는 필요할 때만 표시하도록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useDebugValue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포맷터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기능 활용 가능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주의사항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실행 시점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useDebugValue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오직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React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DevTools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에서 디버깅할 때만 의미가 있고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일반 코드 실행에는 영향 없음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불필요한 성능 낭비 주의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무거운 계산을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useDebugValue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에 직접 넣으면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DevTools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열려 있을 때 불필요한 리소스 소모 발생 가능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프로덕션 코드 영향 없음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빌드 후 실제 서비스 동작에는 영향을 주지 않음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순수 디버깅용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C037004-7F89-EDF6-5DBE-7803B739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80" y="2275130"/>
            <a:ext cx="7116168" cy="240063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932574-4C2B-B0DB-5535-3C788CCBF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80" y="4829348"/>
            <a:ext cx="7116167" cy="11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83902" y="2223291"/>
            <a:ext cx="16920196" cy="7082634"/>
            <a:chOff x="0" y="0"/>
            <a:chExt cx="4456348" cy="18653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53459" y="3233890"/>
            <a:ext cx="1535073" cy="1535073"/>
          </a:xfrm>
          <a:custGeom>
            <a:avLst/>
            <a:gdLst/>
            <a:ahLst/>
            <a:cxnLst/>
            <a:rect l="l" t="t" r="r" b="b"/>
            <a:pathLst>
              <a:path w="1535073" h="1535073">
                <a:moveTo>
                  <a:pt x="0" y="0"/>
                </a:moveTo>
                <a:lnTo>
                  <a:pt x="1535074" y="0"/>
                </a:lnTo>
                <a:lnTo>
                  <a:pt x="1535074" y="1535074"/>
                </a:lnTo>
                <a:lnTo>
                  <a:pt x="0" y="1535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28433" y="3172592"/>
            <a:ext cx="1445223" cy="1567796"/>
          </a:xfrm>
          <a:custGeom>
            <a:avLst/>
            <a:gdLst/>
            <a:ahLst/>
            <a:cxnLst/>
            <a:rect l="l" t="t" r="r" b="b"/>
            <a:pathLst>
              <a:path w="1445223" h="1567796">
                <a:moveTo>
                  <a:pt x="0" y="0"/>
                </a:moveTo>
                <a:lnTo>
                  <a:pt x="1445224" y="0"/>
                </a:lnTo>
                <a:lnTo>
                  <a:pt x="1445224" y="1567797"/>
                </a:lnTo>
                <a:lnTo>
                  <a:pt x="0" y="156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62631" y="3172592"/>
            <a:ext cx="1608746" cy="1567796"/>
          </a:xfrm>
          <a:custGeom>
            <a:avLst/>
            <a:gdLst/>
            <a:ahLst/>
            <a:cxnLst/>
            <a:rect l="l" t="t" r="r" b="b"/>
            <a:pathLst>
              <a:path w="1608746" h="1567796">
                <a:moveTo>
                  <a:pt x="0" y="0"/>
                </a:moveTo>
                <a:lnTo>
                  <a:pt x="1608746" y="0"/>
                </a:lnTo>
                <a:lnTo>
                  <a:pt x="1608746" y="1567797"/>
                </a:lnTo>
                <a:lnTo>
                  <a:pt x="0" y="1567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14164" y="5492464"/>
            <a:ext cx="2813665" cy="698372"/>
            <a:chOff x="0" y="0"/>
            <a:chExt cx="741047" cy="183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7720" y="5492464"/>
            <a:ext cx="2509060" cy="698372"/>
            <a:chOff x="0" y="0"/>
            <a:chExt cx="660822" cy="183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822" cy="183933"/>
            </a:xfrm>
            <a:custGeom>
              <a:avLst/>
              <a:gdLst/>
              <a:ahLst/>
              <a:cxnLst/>
              <a:rect l="l" t="t" r="r" b="b"/>
              <a:pathLst>
                <a:path w="660822" h="183933">
                  <a:moveTo>
                    <a:pt x="91967" y="0"/>
                  </a:moveTo>
                  <a:lnTo>
                    <a:pt x="568856" y="0"/>
                  </a:lnTo>
                  <a:cubicBezTo>
                    <a:pt x="593247" y="0"/>
                    <a:pt x="616639" y="9689"/>
                    <a:pt x="633886" y="26936"/>
                  </a:cubicBezTo>
                  <a:cubicBezTo>
                    <a:pt x="651133" y="44184"/>
                    <a:pt x="660822" y="67576"/>
                    <a:pt x="660822" y="91967"/>
                  </a:cubicBezTo>
                  <a:lnTo>
                    <a:pt x="660822" y="91967"/>
                  </a:lnTo>
                  <a:cubicBezTo>
                    <a:pt x="660822" y="116358"/>
                    <a:pt x="651133" y="139750"/>
                    <a:pt x="633886" y="156997"/>
                  </a:cubicBezTo>
                  <a:cubicBezTo>
                    <a:pt x="616639" y="174244"/>
                    <a:pt x="593247" y="183933"/>
                    <a:pt x="56885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6082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04880" y="5492464"/>
            <a:ext cx="3292329" cy="698372"/>
            <a:chOff x="0" y="0"/>
            <a:chExt cx="867115" cy="183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7115" cy="183933"/>
            </a:xfrm>
            <a:custGeom>
              <a:avLst/>
              <a:gdLst/>
              <a:ahLst/>
              <a:cxnLst/>
              <a:rect l="l" t="t" r="r" b="b"/>
              <a:pathLst>
                <a:path w="867115" h="183933">
                  <a:moveTo>
                    <a:pt x="91967" y="0"/>
                  </a:moveTo>
                  <a:lnTo>
                    <a:pt x="775149" y="0"/>
                  </a:lnTo>
                  <a:cubicBezTo>
                    <a:pt x="799540" y="0"/>
                    <a:pt x="822932" y="9689"/>
                    <a:pt x="840179" y="26936"/>
                  </a:cubicBezTo>
                  <a:cubicBezTo>
                    <a:pt x="857426" y="44184"/>
                    <a:pt x="867115" y="67576"/>
                    <a:pt x="867115" y="91967"/>
                  </a:cubicBezTo>
                  <a:lnTo>
                    <a:pt x="867115" y="91967"/>
                  </a:lnTo>
                  <a:cubicBezTo>
                    <a:pt x="867115" y="116358"/>
                    <a:pt x="857426" y="139750"/>
                    <a:pt x="840179" y="156997"/>
                  </a:cubicBezTo>
                  <a:cubicBezTo>
                    <a:pt x="822932" y="174244"/>
                    <a:pt x="799540" y="183933"/>
                    <a:pt x="775149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67115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311391" y="5492464"/>
            <a:ext cx="2311226" cy="698372"/>
            <a:chOff x="0" y="0"/>
            <a:chExt cx="608718" cy="183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684988" y="3302588"/>
            <a:ext cx="1494526" cy="1416728"/>
          </a:xfrm>
          <a:custGeom>
            <a:avLst/>
            <a:gdLst/>
            <a:ahLst/>
            <a:cxnLst/>
            <a:rect l="l" t="t" r="r" b="b"/>
            <a:pathLst>
              <a:path w="1494526" h="1416728">
                <a:moveTo>
                  <a:pt x="0" y="0"/>
                </a:moveTo>
                <a:lnTo>
                  <a:pt x="1494525" y="0"/>
                </a:lnTo>
                <a:lnTo>
                  <a:pt x="1494525" y="1416728"/>
                </a:lnTo>
                <a:lnTo>
                  <a:pt x="0" y="1416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855883" y="5606700"/>
            <a:ext cx="1930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분석 대상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57600" y="5606700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95432" y="5606700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변수 및 요인 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38391" y="5606700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 분석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3832" y="765070"/>
            <a:ext cx="26647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SSR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6631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amet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consectetur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adipiscing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elit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Fusce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mattis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lorem in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venenatis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porttitor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nibh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urna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vestibulum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tortor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ac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placerat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36680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17885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52639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비교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2306" y="2175666"/>
            <a:ext cx="6819393" cy="7251014"/>
            <a:chOff x="0" y="0"/>
            <a:chExt cx="1796054" cy="1909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88018" y="2741050"/>
            <a:ext cx="2247971" cy="698372"/>
            <a:chOff x="0" y="0"/>
            <a:chExt cx="592058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937353" y="285528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자사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2246421" y="497930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2246421" y="613699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3823053" y="4326842"/>
            <a:ext cx="177790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b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저렴한 가격 정책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5912" y="5486848"/>
            <a:ext cx="2812182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b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기본적인 제품/서비스 제공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62962" y="6646582"/>
            <a:ext cx="369808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b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무료 배송 및 빠른 배송 서비스 제공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61784" y="7804272"/>
            <a:ext cx="350043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b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간편하고 신속한 A/S 서비스 제공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2246421" y="729468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2246421" y="8452374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10165686" y="2175666"/>
            <a:ext cx="6819393" cy="7251014"/>
            <a:chOff x="0" y="0"/>
            <a:chExt cx="1796054" cy="19097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51397" y="2741050"/>
            <a:ext cx="2247971" cy="698372"/>
            <a:chOff x="0" y="0"/>
            <a:chExt cx="592058" cy="1839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90807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800732" y="285528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경쟁사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69350" y="5423348"/>
            <a:ext cx="15493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11109800" y="497930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11109800" y="613699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12300372" y="4326842"/>
            <a:ext cx="255002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가격대 상품 제공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69180" y="5486848"/>
            <a:ext cx="281240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프리미엄 제품/서비스 제공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87274" y="6646582"/>
            <a:ext cx="437621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일부 유료 배송, 배송 기간 다소 길 수 있음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20177" y="7804272"/>
            <a:ext cx="471041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A/S 절차 다소 복잡하고 소요 시간 길 수 있음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11109800" y="729468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V="1">
            <a:off x="11109800" y="8452374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72589" y="2461529"/>
            <a:ext cx="8884294" cy="6796771"/>
            <a:chOff x="0" y="0"/>
            <a:chExt cx="2339896" cy="1790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9896" cy="1790096"/>
            </a:xfrm>
            <a:custGeom>
              <a:avLst/>
              <a:gdLst/>
              <a:ahLst/>
              <a:cxnLst/>
              <a:rect l="l" t="t" r="r" b="b"/>
              <a:pathLst>
                <a:path w="2339896" h="1790096">
                  <a:moveTo>
                    <a:pt x="0" y="0"/>
                  </a:moveTo>
                  <a:lnTo>
                    <a:pt x="2339896" y="0"/>
                  </a:lnTo>
                  <a:lnTo>
                    <a:pt x="2339896" y="1790096"/>
                  </a:lnTo>
                  <a:lnTo>
                    <a:pt x="0" y="1790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39896" cy="1828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25" y="2791738"/>
            <a:ext cx="9056420" cy="664564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3676681" y="4820403"/>
            <a:ext cx="807829" cy="613950"/>
          </a:xfrm>
          <a:custGeom>
            <a:avLst/>
            <a:gdLst/>
            <a:ahLst/>
            <a:cxnLst/>
            <a:rect l="l" t="t" r="r" b="b"/>
            <a:pathLst>
              <a:path w="807829" h="613950">
                <a:moveTo>
                  <a:pt x="0" y="0"/>
                </a:moveTo>
                <a:lnTo>
                  <a:pt x="807829" y="0"/>
                </a:lnTo>
                <a:lnTo>
                  <a:pt x="807829" y="613950"/>
                </a:lnTo>
                <a:lnTo>
                  <a:pt x="0" y="61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차트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6956" y="5775476"/>
            <a:ext cx="6067279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62075" y="2884573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차트 제목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673876" y="3959114"/>
          <a:ext cx="14940248" cy="5130413"/>
        </p:xfrm>
        <a:graphic>
          <a:graphicData uri="http://schemas.openxmlformats.org/drawingml/2006/table">
            <a:tbl>
              <a:tblPr/>
              <a:tblGrid>
                <a:gridCol w="213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8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6516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구분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특징3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특징4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특징5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특징6 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64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항목1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300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항목2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25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항목3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7550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14024" y="2430839"/>
            <a:ext cx="1161866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Lorem ipsum dolor sit amet, consectetur adipiscing elit. Fusce mattis, lorem in venenatis porttitor nibh urna vestibulum tortor, ac placerat.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96285" y="2254255"/>
            <a:ext cx="5357228" cy="7004045"/>
            <a:chOff x="0" y="0"/>
            <a:chExt cx="829975" cy="10851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9975" cy="1085110"/>
            </a:xfrm>
            <a:custGeom>
              <a:avLst/>
              <a:gdLst/>
              <a:ahLst/>
              <a:cxnLst/>
              <a:rect l="l" t="t" r="r" b="b"/>
              <a:pathLst>
                <a:path w="829975" h="1085110">
                  <a:moveTo>
                    <a:pt x="0" y="0"/>
                  </a:moveTo>
                  <a:lnTo>
                    <a:pt x="829975" y="0"/>
                  </a:lnTo>
                  <a:lnTo>
                    <a:pt x="829975" y="1085110"/>
                  </a:lnTo>
                  <a:lnTo>
                    <a:pt x="0" y="1085110"/>
                  </a:lnTo>
                  <a:close/>
                </a:path>
              </a:pathLst>
            </a:custGeom>
            <a:blipFill>
              <a:blip r:embed="rId2"/>
              <a:stretch>
                <a:fillRect t="-3581" b="-358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540167" y="5038377"/>
            <a:ext cx="2496432" cy="24964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50159" y="5038377"/>
            <a:ext cx="2496432" cy="24964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69310" y="5038377"/>
            <a:ext cx="2496432" cy="249643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결론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47846" y="2804747"/>
            <a:ext cx="862765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06713" y="6081171"/>
            <a:ext cx="136334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간결한 전달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88192" y="6069458"/>
            <a:ext cx="16203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논리적인 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68238" y="6069458"/>
            <a:ext cx="16985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시각 자료 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31632" y="7888658"/>
            <a:ext cx="291350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전문 용어를 최소화하고,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쉬운 단어와 구문으로 설명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24186" y="7888658"/>
            <a:ext cx="314837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흐름을 명확하게 유지하고,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슬라이드의 연결성을 강조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43336" y="7888658"/>
            <a:ext cx="314837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차트, 그래프, 이미지 등을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적절하게 활용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056830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070238" y="5518792"/>
            <a:ext cx="298921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+123-456-7890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41663" y="6410967"/>
            <a:ext cx="54063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hello@reallygreatsite.com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46871" y="3770182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 u="none" strike="noStrik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마케팅팀 이수진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64545" y="3193408"/>
            <a:ext cx="153776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LARANA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89101" y="5499742"/>
            <a:ext cx="275183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4545" y="6410967"/>
            <a:ext cx="267146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430038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97789" y="5131487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097789" y="6032369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12174" y="3747638"/>
            <a:ext cx="2318426" cy="246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리액트</a:t>
            </a:r>
            <a:r>
              <a:rPr lang="ko-KR" alt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훅</a:t>
            </a:r>
            <a:endParaRPr lang="en-US" altLang="ko-KR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SSR</a:t>
            </a:r>
          </a:p>
          <a:p>
            <a:pPr algn="l">
              <a:lnSpc>
                <a:spcPts val="6690"/>
              </a:lnSpc>
            </a:pPr>
            <a:r>
              <a:rPr lang="en-US" sz="3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Zustand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18096" y="3747638"/>
            <a:ext cx="465237" cy="245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23832" y="765070"/>
            <a:ext cx="264787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</a:t>
            </a:r>
            <a:r>
              <a:rPr lang="ko-KR" alt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리액트훅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819108" y="2705103"/>
            <a:ext cx="2829092" cy="878908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19108" y="4016671"/>
            <a:ext cx="14487692" cy="35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리액트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훅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(Hook)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은 함수 컴포넌트에서 </a:t>
            </a:r>
            <a:r>
              <a:rPr lang="ko-KR" altLang="en-US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상태</a:t>
            </a:r>
            <a:r>
              <a:rPr lang="en-US" altLang="ko-KR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(state) </a:t>
            </a:r>
            <a:r>
              <a:rPr lang="ko-KR" altLang="en-US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 </a:t>
            </a:r>
            <a:r>
              <a:rPr lang="ko-KR" altLang="en-US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생명주기</a:t>
            </a:r>
            <a:r>
              <a:rPr lang="en-US" altLang="ko-KR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(lifecycle) </a:t>
            </a:r>
            <a:r>
              <a:rPr lang="ko-KR" altLang="en-US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메서드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같은 기능을 사용할 수 있게 해주는 </a:t>
            </a:r>
            <a:r>
              <a:rPr lang="ko-KR" altLang="en-US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특별한 함수</a:t>
            </a:r>
            <a:endParaRPr lang="en-US" altLang="ko-KR" sz="20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29053" y="2939629"/>
            <a:ext cx="2609202" cy="40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200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lang="ko-KR" altLang="en-US" sz="2200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훅이란</a:t>
            </a:r>
            <a:r>
              <a:rPr lang="en-US" altLang="ko-KR" sz="2200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630B1DC-683B-C27D-3510-B99217C1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49" y="2464318"/>
            <a:ext cx="7032038" cy="3914633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useState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lang="ko-KR" alt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85131" y="7808928"/>
            <a:ext cx="6197667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useState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함수 컴포넌트 내부에서 </a:t>
            </a:r>
          </a:p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상태를 정의하고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상태를 관리할 수 있게 해주는 훅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8CD7546-9BB2-749C-1286-0BC1B898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94" y="2464318"/>
            <a:ext cx="7032038" cy="3914632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611EE8A3-F059-79F6-ECCB-69CA480ECBF8}"/>
              </a:ext>
            </a:extLst>
          </p:cNvPr>
          <p:cNvSpPr txBox="1"/>
          <p:nvPr/>
        </p:nvSpPr>
        <p:spPr>
          <a:xfrm>
            <a:off x="9366465" y="2062062"/>
            <a:ext cx="6197667" cy="4195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altLang="ko-KR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state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상태 값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(ex. count)</a:t>
            </a:r>
            <a:endParaRPr lang="ko-KR" alt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altLang="ko-KR" sz="20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setState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상태를 업데이트하는 함수 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(ex. </a:t>
            </a:r>
            <a:r>
              <a:rPr lang="en-US" altLang="ko-KR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setCount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ko-KR" alt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altLang="ko-KR" sz="20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initialValue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초깃값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숫자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문자열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객체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배열 등 가능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)(ex. 0)</a:t>
            </a:r>
          </a:p>
          <a:p>
            <a:pPr algn="l">
              <a:lnSpc>
                <a:spcPts val="3000"/>
              </a:lnSpc>
            </a:pP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ko-KR" altLang="en-US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특징</a:t>
            </a:r>
            <a:endParaRPr lang="en-US" altLang="ko-KR" sz="20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상태 변경 시 자동으로 </a:t>
            </a:r>
            <a:r>
              <a:rPr lang="ko-KR" altLang="en-US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리렌더링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발생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3000"/>
              </a:lnSpc>
            </a:pP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초기값을 함수로 전달하면 게으른 초기화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(lazy initialization)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지원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3000"/>
              </a:lnSpc>
            </a:pP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최초 렌더링 때만 실행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3000"/>
              </a:lnSpc>
            </a:pP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ko-KR" altLang="en-US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주의사항</a:t>
            </a:r>
            <a:endParaRPr lang="en-US" altLang="ko-KR" sz="20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상태 변경은 비동기로 처리되므로 즉시 반영되지 않을 수 있음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D49408-718D-8AB8-719E-62DD1BB7F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8C234D5-A60D-2670-8D47-1BBE60BDD77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BD90016-403E-CEAE-798D-610210C9EE93}"/>
              </a:ext>
            </a:extLst>
          </p:cNvPr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D193B20-123E-2DE4-2F70-2C9A7E2009B7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C6CDD5F-AB49-72F6-6C18-70EBBB75F91D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F89C802A-9C16-193F-05D3-BB5D325F43CF}"/>
              </a:ext>
            </a:extLst>
          </p:cNvPr>
          <p:cNvSpPr txBox="1"/>
          <p:nvPr/>
        </p:nvSpPr>
        <p:spPr>
          <a:xfrm>
            <a:off x="4297818" y="6925788"/>
            <a:ext cx="1549301" cy="41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useEffect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7FBCE71-532C-432C-CFF1-CAC7639B4605}"/>
              </a:ext>
            </a:extLst>
          </p:cNvPr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FEC635B3-E153-5BDF-0C54-5E2BB3A04888}"/>
              </a:ext>
            </a:extLst>
          </p:cNvPr>
          <p:cNvSpPr txBox="1"/>
          <p:nvPr/>
        </p:nvSpPr>
        <p:spPr>
          <a:xfrm>
            <a:off x="9366465" y="2062062"/>
            <a:ext cx="6197667" cy="650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첫 번째 인자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콜백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함수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렌더링 후 실행할 코드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API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호출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이벤트 등록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DOM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조작 같은 부수 효과 처리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두 번째 인자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의존성 배열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dependency array)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어떤 값이 바뀔 때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effect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를 다시 실행할지 지정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[]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처음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마운트될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때 한 번만 실행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[value]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특정 값이 바뀔 때마다 실행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생략 → 모든 렌더링마다 실행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클린업 함수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(cleanup)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이벤트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리스너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제거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타이머 해제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구독 종료 등 리소스 정리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컴포넌트가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언마운트되거나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다음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effect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실행 전에 호출됨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주의할 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의존성 배열을 올바르게 설정하지 않으면 불필요한 재실행 또는 무한 루프 발생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F3DFE2-24CE-708E-9646-F72D4B339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945" y="2680563"/>
            <a:ext cx="7032038" cy="914528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076F75E6-4506-C755-B08C-A82042EB9519}"/>
              </a:ext>
            </a:extLst>
          </p:cNvPr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379DA57-A65C-C356-3398-40F5A1A940A0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684A78D-EE72-74D7-6F60-22DAB6D3FC8C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FFE7E69-D277-C5C1-D356-B4F4EB98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90" y="3692995"/>
            <a:ext cx="7032038" cy="91452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1079B0F-34E8-CD42-715F-78525B140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45" y="4705117"/>
            <a:ext cx="7032038" cy="1933845"/>
          </a:xfrm>
          <a:prstGeom prst="rect">
            <a:avLst/>
          </a:prstGeom>
        </p:spPr>
      </p:pic>
      <p:sp>
        <p:nvSpPr>
          <p:cNvPr id="34" name="TextBox 22">
            <a:extLst>
              <a:ext uri="{FF2B5EF4-FFF2-40B4-BE49-F238E27FC236}">
                <a16:creationId xmlns:a16="http://schemas.microsoft.com/office/drawing/2014/main" id="{C10C816E-0750-1FEC-B210-D16B71CF3639}"/>
              </a:ext>
            </a:extLst>
          </p:cNvPr>
          <p:cNvSpPr txBox="1"/>
          <p:nvPr/>
        </p:nvSpPr>
        <p:spPr>
          <a:xfrm>
            <a:off x="2286000" y="7738694"/>
            <a:ext cx="5983063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함수 컴포넌트에서 렌더링 이후에 실행할 부수 효과를 처리하는 훅</a:t>
            </a:r>
          </a:p>
          <a:p>
            <a:pPr marL="0" marR="0" lvl="0" indent="0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클래스 컴포넌트의 생명주기 메서드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역할을 대체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3481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B7604-E00B-298C-A7F8-73149B38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B31AFBF-CA4E-D51A-74E3-3669546D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49" y="2464318"/>
            <a:ext cx="7032038" cy="391463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20E0CC7-4C75-8793-06A6-CABE005D7A6B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924F95C-86DF-B69A-449C-26626E339F3B}"/>
              </a:ext>
            </a:extLst>
          </p:cNvPr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87DA01-A8CF-DE93-4C2C-BFB246BD2B03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732B355-5FA1-AEDC-BF46-9D32D903E9A6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3CFF4B6-F759-8350-35E2-480E3F6D9B5B}"/>
              </a:ext>
            </a:extLst>
          </p:cNvPr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BE25F8B-2008-E574-6750-616514C13079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D6BF146-D240-98F3-9A6D-66479E09B997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00DE1F12-50FC-1B52-95ED-DF105E7AE17A}"/>
              </a:ext>
            </a:extLst>
          </p:cNvPr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useMemo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E4FD06C-12DA-A8FD-0A05-D9BB0AD73376}"/>
              </a:ext>
            </a:extLst>
          </p:cNvPr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307B69F-8D85-4F40-75C3-6732BAE46A8F}"/>
              </a:ext>
            </a:extLst>
          </p:cNvPr>
          <p:cNvSpPr txBox="1"/>
          <p:nvPr/>
        </p:nvSpPr>
        <p:spPr>
          <a:xfrm>
            <a:off x="1985131" y="7658100"/>
            <a:ext cx="6197667" cy="150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비용계산이 큰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결과를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메모이제이션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memoization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해서 재사용하도록 돕는 훅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특정 값이 변하지 않았다면 이전 계산 값을 그대로 반환해서 불필요한 연산과 렌더링 낭비를 줄여줍니다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5F7DBC4-9265-7661-C2D0-59CA4AB5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94" y="2464318"/>
            <a:ext cx="7032038" cy="3914632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A52B8452-8C5B-C7DF-6723-3A6B99CC0570}"/>
              </a:ext>
            </a:extLst>
          </p:cNvPr>
          <p:cNvSpPr txBox="1"/>
          <p:nvPr/>
        </p:nvSpPr>
        <p:spPr>
          <a:xfrm>
            <a:off x="9366465" y="2095500"/>
            <a:ext cx="6635535" cy="4195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첫 번째 인자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실행할 함수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값을 계산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두 번째 인자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의존성 배열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배열 안 값이 바뀔 때만 함수를 다시 실행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동일 입력에 대해 불필요한 연산 방지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성능 최적화에 사용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useCallback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과 비슷하게 객체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함수 참조가 바뀌어 불필요한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막는 데 활용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주의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과도한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useMemo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오히려 성능에 악영향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3AE7B-197E-2DFC-A4B8-813BD524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694" y="2464317"/>
            <a:ext cx="7013793" cy="39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94FE5-A38B-2814-6BB2-F50959EC4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295AD3E-8888-2E21-01E5-BE1652A3C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49" y="2464318"/>
            <a:ext cx="7032038" cy="391463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569F5141-2B6B-6C8F-44F9-0483AD7E83BD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108AFDE-B9E2-E980-7ADA-A16D33F1A5B8}"/>
              </a:ext>
            </a:extLst>
          </p:cNvPr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ED0FFB-C70F-B08C-44E5-D553FA2FA042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4C2FC34-0C50-3CCD-71BD-19AB77E0F7E3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52A1CFB-24D4-2B34-8D67-D21F4C5EA2C1}"/>
              </a:ext>
            </a:extLst>
          </p:cNvPr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059FEC7-87EC-D348-2B22-EB991D571D57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D8C9B6D-7E1C-75D9-4488-BD5B4A8B4AF3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C7C2D493-F5CB-B065-5F2D-1E225E9A6051}"/>
              </a:ext>
            </a:extLst>
          </p:cNvPr>
          <p:cNvSpPr txBox="1"/>
          <p:nvPr/>
        </p:nvSpPr>
        <p:spPr>
          <a:xfrm>
            <a:off x="4114800" y="6925788"/>
            <a:ext cx="189863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useCallback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6D68014-C0BE-EA17-E507-50C5B6E733B7}"/>
              </a:ext>
            </a:extLst>
          </p:cNvPr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2F3DA89-095A-7639-6FB6-502ABCBE105F}"/>
              </a:ext>
            </a:extLst>
          </p:cNvPr>
          <p:cNvSpPr txBox="1"/>
          <p:nvPr/>
        </p:nvSpPr>
        <p:spPr>
          <a:xfrm>
            <a:off x="1752600" y="7808928"/>
            <a:ext cx="6603356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useCallback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은 특정 함수를 새로 만들지 않고 다시 재사용한다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pPr>
              <a:lnSpc>
                <a:spcPts val="3000"/>
              </a:lnSpc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의존성 배열의 값이 변하지 않는 한 같은 함수 객체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참조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를 반환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D93A49D-1706-67DA-3F4B-7686C9BE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94" y="2464318"/>
            <a:ext cx="7032038" cy="3914632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77D22CB6-8F85-0925-51EC-43FD8C129B39}"/>
              </a:ext>
            </a:extLst>
          </p:cNvPr>
          <p:cNvSpPr txBox="1"/>
          <p:nvPr/>
        </p:nvSpPr>
        <p:spPr>
          <a:xfrm>
            <a:off x="9366465" y="2062062"/>
            <a:ext cx="7346841" cy="7658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Child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React.memo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로 감싸져 있어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props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가 같으면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안됨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만약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useCallback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을 쓰지 않으면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Parent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가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렌더링될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때마다 새로운 함수 참조가 생겨서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Child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가 매번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리렌더링됩니다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특징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props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최적화에 핵심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자식 컴포넌트에 이벤트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핸들러를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넘길 때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useCallback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을 쓰면 불필요한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방지 효과가 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의존성 배열 중요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배열 안 값이 변하지 않으면 같은 함수 객체가 재사용됩니다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만약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count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를 빼먹으면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함수 안에서 사용하는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count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값이 최신이 아니게 되는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클로저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버그가 생길 수 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주의사항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과도한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useCallback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오히려 성능에 악영향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useMemo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 계산 결과를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메모이제이션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useCallback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함수 객체를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메모이제이션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사실상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useCallback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fn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deps)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useMemo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(() =&gt;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fn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deps)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와 동일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E75FA4-B452-F3B5-EF9C-EBEFDE98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694" y="2457829"/>
            <a:ext cx="7013793" cy="39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2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EDB4C-E8B5-931E-2C9D-1D2C789E2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833AD56-1E8C-99A6-35D3-17BA26855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49" y="2464318"/>
            <a:ext cx="7032038" cy="391463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0FA318DA-1494-9492-FE3C-FA8FF3A2864F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9F91038-FF7F-4B75-04A1-BEA3A87115E2}"/>
              </a:ext>
            </a:extLst>
          </p:cNvPr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AD4990-3649-7B4F-696C-5921F2D464B3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27AD69B-E383-EAC5-03C8-C404FC66ECBE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AA94B62-5B78-EF80-5B65-0355C5617A48}"/>
              </a:ext>
            </a:extLst>
          </p:cNvPr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E259F33-BD4D-7B23-EEF7-C2FDDC4B0417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BEF1DF8-6220-C2DE-21DC-826A7EEB7086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E4BF8ED8-C491-EAC0-E08A-D4621F2F576F}"/>
              </a:ext>
            </a:extLst>
          </p:cNvPr>
          <p:cNvSpPr txBox="1"/>
          <p:nvPr/>
        </p:nvSpPr>
        <p:spPr>
          <a:xfrm>
            <a:off x="4297818" y="6925788"/>
            <a:ext cx="1549301" cy="41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useRef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6920D55-6EEF-1885-BBD4-175C3F769BD8}"/>
              </a:ext>
            </a:extLst>
          </p:cNvPr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751B072-52E8-9BD8-9F50-96D9D7789AEF}"/>
              </a:ext>
            </a:extLst>
          </p:cNvPr>
          <p:cNvSpPr txBox="1"/>
          <p:nvPr/>
        </p:nvSpPr>
        <p:spPr>
          <a:xfrm>
            <a:off x="1985131" y="7808928"/>
            <a:ext cx="6197667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useRef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변경 가능한 값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참조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reference)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을 저장하는 훅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값이 바뀌어도 컴포넌트는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리렌더링되지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않음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DOM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요소 참조 또는 값 유지에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D862C71-2C66-30B7-B1EC-8D97C24A6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694" y="2464318"/>
            <a:ext cx="7032038" cy="3914632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2822FDB6-0FAC-A099-A13C-CE60413FF576}"/>
              </a:ext>
            </a:extLst>
          </p:cNvPr>
          <p:cNvSpPr txBox="1"/>
          <p:nvPr/>
        </p:nvSpPr>
        <p:spPr>
          <a:xfrm>
            <a:off x="9366465" y="2062062"/>
            <a:ext cx="6197667" cy="497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특징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 변경 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유발하지 않음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주로 포커스 제어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애니메이션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외부 라이브러리 제어에 활용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주의사항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useRef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변경은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일으키지 않는다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ref.current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값을 바꿔도 컴포넌트는 다시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렌더링되지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않음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따라서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UI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에 직접 반영할 값은 </a:t>
            </a:r>
            <a:r>
              <a:rPr kumimoji="0" lang="en-US" altLang="ko-KR" sz="180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useState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로 관리해야 함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정리 문제</a:t>
            </a:r>
            <a:endParaRPr lang="ko-KR" altLang="en-US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useRef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참조를 계속 유지하므로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의도치 않게 오래된 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DOM </a:t>
            </a:r>
            <a:r>
              <a:rPr lang="ko-KR" altLang="en-US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요소나 객체를 붙잡아 메모리 누수로 이어질 수 있음</a:t>
            </a:r>
            <a:r>
              <a:rPr lang="en-US" altLang="ko-KR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3F12E-C002-6628-0D88-DC74C0012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694" y="2464317"/>
            <a:ext cx="7050283" cy="39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CE2202-DD90-9318-86E0-483E8B565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BE2A2CB-3ECB-53E8-6286-27C80236DB45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70EF9F6-F850-6176-D3C1-D348447BA455}"/>
              </a:ext>
            </a:extLst>
          </p:cNvPr>
          <p:cNvGrpSpPr/>
          <p:nvPr/>
        </p:nvGrpSpPr>
        <p:grpSpPr>
          <a:xfrm>
            <a:off x="1244246" y="1917401"/>
            <a:ext cx="7679437" cy="7509279"/>
            <a:chOff x="0" y="-38100"/>
            <a:chExt cx="2022568" cy="197775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B3FC562-2B1F-423E-D28E-1D415EB38170}"/>
                </a:ext>
              </a:extLst>
            </p:cNvPr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E5FCEC1-EA00-A21A-88CE-0E011556E84B}"/>
                </a:ext>
              </a:extLst>
            </p:cNvPr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8B35C4B-0D0E-095F-35CA-D03BAA429404}"/>
              </a:ext>
            </a:extLst>
          </p:cNvPr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909D032-DA41-85F0-49B7-0FF214AA9E67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B2A84F50-A5CF-EA69-CCE2-3539F0EB4C0C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C198F72-BE49-2E36-0BAB-C0A0B3945F97}"/>
              </a:ext>
            </a:extLst>
          </p:cNvPr>
          <p:cNvSpPr txBox="1"/>
          <p:nvPr/>
        </p:nvSpPr>
        <p:spPr>
          <a:xfrm>
            <a:off x="3924229" y="6925788"/>
            <a:ext cx="2247971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useContext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6C868FD-D15A-BBF4-92C2-21289B77EAF0}"/>
              </a:ext>
            </a:extLst>
          </p:cNvPr>
          <p:cNvSpPr txBox="1"/>
          <p:nvPr/>
        </p:nvSpPr>
        <p:spPr>
          <a:xfrm>
            <a:off x="923832" y="765070"/>
            <a:ext cx="4029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리액트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훅 종류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51D76A6-BA4B-5173-C78C-50C90FA4668C}"/>
              </a:ext>
            </a:extLst>
          </p:cNvPr>
          <p:cNvSpPr txBox="1"/>
          <p:nvPr/>
        </p:nvSpPr>
        <p:spPr>
          <a:xfrm>
            <a:off x="1985131" y="7808928"/>
            <a:ext cx="6197667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useContext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는 상위 컴포넌트에서 만들어진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Context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를 함수 컴포넌트에서 사용할 수 있도록 만들어진 훅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D1562D8F-988B-BF3F-8C8B-3946D562C27E}"/>
              </a:ext>
            </a:extLst>
          </p:cNvPr>
          <p:cNvSpPr txBox="1"/>
          <p:nvPr/>
        </p:nvSpPr>
        <p:spPr>
          <a:xfrm>
            <a:off x="9366465" y="2062062"/>
            <a:ext cx="6197667" cy="727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부모 컴포넌트에서 만든 전역적인 값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(Context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을 하위 컴포넌트 어디서든 쉽게 꺼내 쓸 수 있게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해줌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Context API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와 함께 전역 상태 공유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특징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props drilling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중간 컴포넌트를 거쳐서 일일이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props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전달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제거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깊은 트리 구조에서도 중간 컴포넌트가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props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를 중계할 필요 없음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Provider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값이 바뀌면 자동 반영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useContext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로 읽는 값은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Provider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값이 바뀔 때 자동으로 갱신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전역 상태 관리 대체 가능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간단한 글로벌 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사용자 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UI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테마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인증 여부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은 굳이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Redux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같은 라이브러리 없이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Context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로 관리 가능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주의사항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Provider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값이 바뀌면 모든 하위 컴포넌트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Context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값이 변경되면 모든 하위 컴포넌트가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리렌더링됨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"/>
                <a:ea typeface="Source Han Sans KR"/>
                <a:cs typeface="Source Han Sans KR"/>
                <a:sym typeface="Source Han Sans KR"/>
              </a:rPr>
              <a:t> → 성능 저하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B2833-E0E0-3A41-84AC-3A8FC5E1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17" y="2400299"/>
            <a:ext cx="7125694" cy="843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8917B7-A206-054D-68B3-E40C9B51C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29" y="3362415"/>
            <a:ext cx="7125694" cy="1621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E028C9-DD32-18AE-B0F0-E0A89158D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229" y="5098501"/>
            <a:ext cx="7169582" cy="15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8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1478</Words>
  <Application>Microsoft Office PowerPoint</Application>
  <PresentationFormat>사용자 지정</PresentationFormat>
  <Paragraphs>262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Raleway Bold</vt:lpstr>
      <vt:lpstr>Source Han Sans KR Bold</vt:lpstr>
      <vt:lpstr>Source Han Sans KR Medium</vt:lpstr>
      <vt:lpstr>Raleway</vt:lpstr>
      <vt:lpstr>Source Han Sans KR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HyunGyu Kang</cp:lastModifiedBy>
  <cp:revision>2</cp:revision>
  <dcterms:created xsi:type="dcterms:W3CDTF">2006-08-16T00:00:00Z</dcterms:created>
  <dcterms:modified xsi:type="dcterms:W3CDTF">2025-08-19T17:39:54Z</dcterms:modified>
  <dc:identifier>DAGwhZYtTuU</dc:identifier>
</cp:coreProperties>
</file>